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3529"/>
    <a:srgbClr val="DE8031"/>
    <a:srgbClr val="2C3D20"/>
    <a:srgbClr val="568D3F"/>
    <a:srgbClr val="54101B"/>
    <a:srgbClr val="AA1F24"/>
    <a:srgbClr val="25364E"/>
    <a:srgbClr val="5FA3D9"/>
    <a:srgbClr val="00414D"/>
    <a:srgbClr val="3FA0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9" autoAdjust="0"/>
    <p:restoredTop sz="94660"/>
  </p:normalViewPr>
  <p:slideViewPr>
    <p:cSldViewPr snapToGrid="0" snapToObjects="1">
      <p:cViewPr>
        <p:scale>
          <a:sx n="116" d="100"/>
          <a:sy n="116" d="100"/>
        </p:scale>
        <p:origin x="-1784" y="-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4B77-1764-414C-B9F7-5DBD26743F86}" type="datetimeFigureOut">
              <a:rPr lang="en-US" smtClean="0"/>
              <a:t>11/3/17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CE8D-7C44-E241-938E-5B653BC7D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31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4B77-1764-414C-B9F7-5DBD26743F86}" type="datetimeFigureOut">
              <a:rPr lang="en-US" smtClean="0"/>
              <a:t>11/3/17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CE8D-7C44-E241-938E-5B653BC7D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49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4B77-1764-414C-B9F7-5DBD26743F86}" type="datetimeFigureOut">
              <a:rPr lang="en-US" smtClean="0"/>
              <a:t>11/3/17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CE8D-7C44-E241-938E-5B653BC7D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45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4B77-1764-414C-B9F7-5DBD26743F86}" type="datetimeFigureOut">
              <a:rPr lang="en-US" smtClean="0"/>
              <a:t>11/3/17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CE8D-7C44-E241-938E-5B653BC7D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933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4B77-1764-414C-B9F7-5DBD26743F86}" type="datetimeFigureOut">
              <a:rPr lang="en-US" smtClean="0"/>
              <a:t>11/3/17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CE8D-7C44-E241-938E-5B653BC7D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77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4B77-1764-414C-B9F7-5DBD26743F86}" type="datetimeFigureOut">
              <a:rPr lang="en-US" smtClean="0"/>
              <a:t>11/3/17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CE8D-7C44-E241-938E-5B653BC7D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90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4B77-1764-414C-B9F7-5DBD26743F86}" type="datetimeFigureOut">
              <a:rPr lang="en-US" smtClean="0"/>
              <a:t>11/3/17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CE8D-7C44-E241-938E-5B653BC7D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754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4B77-1764-414C-B9F7-5DBD26743F86}" type="datetimeFigureOut">
              <a:rPr lang="en-US" smtClean="0"/>
              <a:t>11/3/17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CE8D-7C44-E241-938E-5B653BC7D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82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4B77-1764-414C-B9F7-5DBD26743F86}" type="datetimeFigureOut">
              <a:rPr lang="en-US" smtClean="0"/>
              <a:t>11/3/17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CE8D-7C44-E241-938E-5B653BC7D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174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4B77-1764-414C-B9F7-5DBD26743F86}" type="datetimeFigureOut">
              <a:rPr lang="en-US" smtClean="0"/>
              <a:t>11/3/17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CE8D-7C44-E241-938E-5B653BC7D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62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4B77-1764-414C-B9F7-5DBD26743F86}" type="datetimeFigureOut">
              <a:rPr lang="en-US" smtClean="0"/>
              <a:t>11/3/17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CE8D-7C44-E241-938E-5B653BC7D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18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E8031"/>
            </a:gs>
            <a:gs pos="88000">
              <a:srgbClr val="8E3529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A4B77-1764-414C-B9F7-5DBD26743F86}" type="datetimeFigureOut">
              <a:rPr lang="en-US" smtClean="0"/>
              <a:t>11/3/17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4CE8D-7C44-E241-938E-5B653BC7D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25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4" y="0"/>
            <a:ext cx="9140371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95" y="287232"/>
            <a:ext cx="3420006" cy="9674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71930" y="6177829"/>
            <a:ext cx="6647085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 smtClean="0">
                <a:solidFill>
                  <a:schemeClr val="bg1"/>
                </a:solidFill>
                <a:latin typeface="Montserrat Bold"/>
                <a:cs typeface="Montserrat Bold"/>
              </a:rPr>
              <a:t>Your Lifestyle Guide to Glens Falls</a:t>
            </a:r>
          </a:p>
        </p:txBody>
      </p:sp>
    </p:spTree>
    <p:extLst>
      <p:ext uri="{BB962C8B-B14F-4D97-AF65-F5344CB8AC3E}">
        <p14:creationId xmlns:p14="http://schemas.microsoft.com/office/powerpoint/2010/main" val="354173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0014"/>
            <a:ext cx="8686800" cy="106645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bg1"/>
                </a:solidFill>
                <a:latin typeface="Montserrat SemiBold"/>
                <a:cs typeface="Montserrat SemiBold"/>
              </a:rPr>
              <a:t>Why Advertise On </a:t>
            </a:r>
            <a:r>
              <a:rPr lang="en-US" sz="3600" dirty="0" err="1" smtClean="0">
                <a:solidFill>
                  <a:schemeClr val="bg1"/>
                </a:solidFill>
                <a:latin typeface="Montserrat SemiBold"/>
                <a:cs typeface="Montserrat SemiBold"/>
              </a:rPr>
              <a:t>GlensFalls.com</a:t>
            </a:r>
            <a:r>
              <a:rPr lang="en-US" sz="3600" dirty="0" smtClean="0">
                <a:solidFill>
                  <a:schemeClr val="bg1"/>
                </a:solidFill>
                <a:latin typeface="Montserrat SemiBold"/>
                <a:cs typeface="Montserrat SemiBold"/>
              </a:rPr>
              <a:t>?</a:t>
            </a:r>
            <a:endParaRPr lang="en-US" sz="3600" dirty="0">
              <a:solidFill>
                <a:schemeClr val="bg1"/>
              </a:solidFill>
              <a:latin typeface="Montserrat SemiBold"/>
              <a:cs typeface="Montserrat SemiBol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4379930"/>
            <a:ext cx="8229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A leading resource on all things Glens Falls for more than a decade</a:t>
            </a:r>
            <a:b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</a:br>
            <a:endParaRPr lang="en-US" sz="14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An </a:t>
            </a:r>
            <a:r>
              <a:rPr lang="en-US" sz="1400" dirty="0">
                <a:solidFill>
                  <a:srgbClr val="FFFFFF"/>
                </a:solidFill>
                <a:latin typeface="Montserrat Medium"/>
                <a:cs typeface="Montserrat Medium"/>
              </a:rPr>
              <a:t>engaged and growing social </a:t>
            </a:r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media audience</a:t>
            </a:r>
            <a:b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</a:br>
            <a:endParaRPr lang="en-US" sz="14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Top placements in Google for targeted keywords and phrases related to the Glens Falls Region</a:t>
            </a:r>
          </a:p>
          <a:p>
            <a:pPr marL="285750" indent="-285750">
              <a:buFont typeface="Arial"/>
              <a:buChar char="•"/>
            </a:pPr>
            <a:endParaRPr lang="en-US" sz="14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Content that users need: events, things to do, business reviews, &amp; information</a:t>
            </a:r>
            <a:endParaRPr lang="en-US" sz="1400" dirty="0">
              <a:solidFill>
                <a:srgbClr val="FFFFFF"/>
              </a:solidFill>
              <a:latin typeface="Montserrat Medium"/>
              <a:cs typeface="Montserrat Medium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082057" y="1675826"/>
            <a:ext cx="1785083" cy="2088689"/>
            <a:chOff x="7082057" y="1129276"/>
            <a:chExt cx="1785083" cy="2088689"/>
          </a:xfrm>
        </p:grpSpPr>
        <p:sp>
          <p:nvSpPr>
            <p:cNvPr id="11" name="TextBox 10"/>
            <p:cNvSpPr txBox="1"/>
            <p:nvPr/>
          </p:nvSpPr>
          <p:spPr>
            <a:xfrm>
              <a:off x="7082057" y="2202302"/>
              <a:ext cx="178508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FFFF"/>
                  </a:solidFill>
                  <a:latin typeface="Montserrat Black"/>
                  <a:cs typeface="Montserrat Black"/>
                </a:rPr>
                <a:t>5,600+</a:t>
              </a:r>
            </a:p>
            <a:p>
              <a:pPr algn="ctr"/>
              <a:r>
                <a:rPr lang="en-US" dirty="0" smtClean="0">
                  <a:solidFill>
                    <a:srgbClr val="FFFFFF"/>
                  </a:solidFill>
                  <a:latin typeface="Montserrat Regular"/>
                  <a:cs typeface="Montserrat Regular"/>
                </a:rPr>
                <a:t>Newsletter</a:t>
              </a:r>
            </a:p>
            <a:p>
              <a:pPr algn="ctr"/>
              <a:r>
                <a:rPr lang="en-US" dirty="0" smtClean="0">
                  <a:solidFill>
                    <a:srgbClr val="FFFFFF"/>
                  </a:solidFill>
                  <a:latin typeface="Montserrat Regular"/>
                  <a:cs typeface="Montserrat Regular"/>
                </a:rPr>
                <a:t>Subscribers</a:t>
              </a:r>
              <a:endParaRPr lang="en-US" dirty="0">
                <a:solidFill>
                  <a:srgbClr val="FFFFFF"/>
                </a:solidFill>
                <a:latin typeface="Montserrat Regular"/>
                <a:cs typeface="Montserrat Regular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74264" y="1129276"/>
              <a:ext cx="1000669" cy="1010199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3680332" y="1680591"/>
            <a:ext cx="1785083" cy="2083924"/>
            <a:chOff x="3680803" y="1134041"/>
            <a:chExt cx="1785083" cy="2083924"/>
          </a:xfrm>
        </p:grpSpPr>
        <p:sp>
          <p:nvSpPr>
            <p:cNvPr id="9" name="TextBox 8"/>
            <p:cNvSpPr txBox="1"/>
            <p:nvPr/>
          </p:nvSpPr>
          <p:spPr>
            <a:xfrm>
              <a:off x="3680803" y="2202302"/>
              <a:ext cx="178508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FFFF"/>
                  </a:solidFill>
                  <a:latin typeface="Montserrat Black"/>
                  <a:cs typeface="Montserrat Black"/>
                </a:rPr>
                <a:t>11,300+</a:t>
              </a:r>
            </a:p>
            <a:p>
              <a:pPr algn="ctr"/>
              <a:r>
                <a:rPr lang="en-US" dirty="0" smtClean="0">
                  <a:solidFill>
                    <a:srgbClr val="FFFFFF"/>
                  </a:solidFill>
                  <a:latin typeface="Montserrat Regular"/>
                  <a:cs typeface="Montserrat Regular"/>
                </a:rPr>
                <a:t>Social Media Followers</a:t>
              </a:r>
              <a:endParaRPr lang="en-US" dirty="0">
                <a:solidFill>
                  <a:srgbClr val="FFFFFF"/>
                </a:solidFill>
                <a:latin typeface="Montserrat Regular"/>
                <a:cs typeface="Montserrat Regular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73010" y="1134041"/>
              <a:ext cx="1000669" cy="100066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278608" y="1680591"/>
            <a:ext cx="1785083" cy="2083924"/>
            <a:chOff x="278608" y="1134041"/>
            <a:chExt cx="1785083" cy="2083924"/>
          </a:xfrm>
        </p:grpSpPr>
        <p:sp>
          <p:nvSpPr>
            <p:cNvPr id="8" name="TextBox 7"/>
            <p:cNvSpPr txBox="1"/>
            <p:nvPr/>
          </p:nvSpPr>
          <p:spPr>
            <a:xfrm>
              <a:off x="278608" y="2202302"/>
              <a:ext cx="178508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FFFF"/>
                  </a:solidFill>
                  <a:latin typeface="Montserrat Black"/>
                  <a:cs typeface="Montserrat Black"/>
                </a:rPr>
                <a:t>772,000+</a:t>
              </a:r>
            </a:p>
            <a:p>
              <a:pPr algn="ctr"/>
              <a:r>
                <a:rPr lang="en-US" dirty="0" smtClean="0">
                  <a:solidFill>
                    <a:srgbClr val="FFFFFF"/>
                  </a:solidFill>
                  <a:latin typeface="Montserrat Regular"/>
                  <a:cs typeface="Montserrat Regular"/>
                </a:rPr>
                <a:t>Page Views Each Year</a:t>
              </a:r>
              <a:endParaRPr lang="en-US" dirty="0">
                <a:solidFill>
                  <a:srgbClr val="FFFFFF"/>
                </a:solidFill>
                <a:latin typeface="Montserrat Regular"/>
                <a:cs typeface="Montserrat Regular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815" y="1134041"/>
              <a:ext cx="1000669" cy="10006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839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0014"/>
            <a:ext cx="8686800" cy="106645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bg1"/>
                </a:solidFill>
                <a:latin typeface="Montserrat SemiBold"/>
                <a:cs typeface="Montserrat SemiBold"/>
              </a:rPr>
              <a:t>The </a:t>
            </a:r>
            <a:r>
              <a:rPr lang="en-US" sz="3600" dirty="0" err="1" smtClean="0">
                <a:solidFill>
                  <a:schemeClr val="bg1"/>
                </a:solidFill>
                <a:latin typeface="Montserrat SemiBold"/>
                <a:cs typeface="Montserrat SemiBold"/>
              </a:rPr>
              <a:t>GlensFalls.com</a:t>
            </a:r>
            <a:r>
              <a:rPr lang="en-US" sz="3600" dirty="0" smtClean="0">
                <a:solidFill>
                  <a:schemeClr val="bg1"/>
                </a:solidFill>
                <a:latin typeface="Montserrat SemiBold"/>
                <a:cs typeface="Montserrat SemiBold"/>
              </a:rPr>
              <a:t> Audience</a:t>
            </a:r>
            <a:endParaRPr lang="en-US" sz="3600" dirty="0">
              <a:solidFill>
                <a:schemeClr val="bg1"/>
              </a:solidFill>
              <a:latin typeface="Montserrat SemiBold"/>
              <a:cs typeface="Montserrat SemiBol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83605" y="1206464"/>
            <a:ext cx="681142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60% female</a:t>
            </a:r>
          </a:p>
          <a:p>
            <a:pPr marL="285750" indent="-285750">
              <a:buFont typeface="Arial"/>
              <a:buChar char="•"/>
            </a:pPr>
            <a:endParaRPr lang="en-US" sz="20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>
              <a:buFont typeface="Arial"/>
              <a:buChar char="•"/>
            </a:pPr>
            <a:endParaRPr lang="en-US" sz="20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58% ages 35-64</a:t>
            </a:r>
          </a:p>
          <a:p>
            <a:pPr marL="285750" indent="-285750">
              <a:buFont typeface="Arial"/>
              <a:buChar char="•"/>
            </a:pPr>
            <a:endParaRPr lang="en-US" sz="20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>
              <a:buFont typeface="Arial"/>
              <a:buChar char="•"/>
            </a:pPr>
            <a:endParaRPr lang="en-US" sz="2000" dirty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52% have children</a:t>
            </a:r>
          </a:p>
          <a:p>
            <a:pPr marL="285750" indent="-285750">
              <a:buFont typeface="Arial"/>
              <a:buChar char="•"/>
            </a:pPr>
            <a:endParaRPr lang="en-US" sz="20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>
              <a:buFont typeface="Arial"/>
              <a:buChar char="•"/>
            </a:pPr>
            <a:endParaRPr lang="en-US" sz="20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56% $50,000+ annual income</a:t>
            </a:r>
          </a:p>
          <a:p>
            <a:pPr marL="285750" indent="-285750">
              <a:buFont typeface="Arial"/>
              <a:buChar char="•"/>
            </a:pPr>
            <a:endParaRPr lang="en-US" sz="20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>
              <a:buFont typeface="Arial"/>
              <a:buChar char="•"/>
            </a:pPr>
            <a:endParaRPr lang="en-US" sz="2000" dirty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59% College or higher education</a:t>
            </a:r>
          </a:p>
          <a:p>
            <a:pPr marL="285750" indent="-285750">
              <a:buFont typeface="Arial"/>
              <a:buChar char="•"/>
            </a:pPr>
            <a:endParaRPr lang="en-US" sz="20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>
              <a:buFont typeface="Arial"/>
              <a:buChar char="•"/>
            </a:pPr>
            <a:endParaRPr lang="en-US" sz="2000" dirty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Top 3 Metros: Albany-Schenectady-Troy, </a:t>
            </a:r>
            <a:r>
              <a:rPr lang="en-US" sz="2000" dirty="0">
                <a:solidFill>
                  <a:srgbClr val="FFFFFF"/>
                </a:solidFill>
                <a:latin typeface="Montserrat Medium"/>
                <a:cs typeface="Montserrat Medium"/>
              </a:rPr>
              <a:t>New York City, </a:t>
            </a:r>
            <a:r>
              <a:rPr lang="en-US" sz="20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 Burlington VT</a:t>
            </a:r>
            <a:r>
              <a:rPr lang="en-US" sz="2000" smtClean="0">
                <a:solidFill>
                  <a:srgbClr val="FFFFFF"/>
                </a:solidFill>
                <a:latin typeface="Montserrat Medium"/>
                <a:cs typeface="Montserrat Medium"/>
              </a:rPr>
              <a:t>-Plattsburgh NY</a:t>
            </a:r>
            <a:endParaRPr lang="en-US" sz="20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</p:txBody>
      </p:sp>
      <p:pic>
        <p:nvPicPr>
          <p:cNvPr id="18" name="Picture 17" descr="children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987" y="2946984"/>
            <a:ext cx="656997" cy="651904"/>
          </a:xfrm>
          <a:prstGeom prst="rect">
            <a:avLst/>
          </a:prstGeom>
        </p:spPr>
      </p:pic>
      <p:pic>
        <p:nvPicPr>
          <p:cNvPr id="19" name="Picture 18" descr="money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987" y="3919066"/>
            <a:ext cx="656997" cy="588118"/>
          </a:xfrm>
          <a:prstGeom prst="rect">
            <a:avLst/>
          </a:prstGeom>
        </p:spPr>
      </p:pic>
      <p:pic>
        <p:nvPicPr>
          <p:cNvPr id="20" name="Picture 19" descr="female_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446" y="1122494"/>
            <a:ext cx="398078" cy="63284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254" y="4827362"/>
            <a:ext cx="654463" cy="562429"/>
          </a:xfrm>
          <a:prstGeom prst="rect">
            <a:avLst/>
          </a:prstGeom>
        </p:spPr>
      </p:pic>
      <p:pic>
        <p:nvPicPr>
          <p:cNvPr id="22" name="Picture 21" descr="geographic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987" y="5709971"/>
            <a:ext cx="656997" cy="842815"/>
          </a:xfrm>
          <a:prstGeom prst="rect">
            <a:avLst/>
          </a:prstGeom>
        </p:spPr>
      </p:pic>
      <p:pic>
        <p:nvPicPr>
          <p:cNvPr id="23" name="Picture 22" descr="cake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223" y="2075514"/>
            <a:ext cx="650525" cy="55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977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0897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FFFF"/>
                </a:solidFill>
                <a:latin typeface="Montserrat SemiBold"/>
                <a:cs typeface="Montserrat SemiBold"/>
              </a:rPr>
              <a:t>Custom Micro-Sites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353" y="1347604"/>
            <a:ext cx="4014223" cy="4778559"/>
          </a:xfrm>
        </p:spPr>
        <p:txBody>
          <a:bodyPr>
            <a:normAutofit/>
          </a:bodyPr>
          <a:lstStyle/>
          <a:p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Listed on relevant category directory pages</a:t>
            </a:r>
            <a:b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</a:br>
            <a:endParaRPr lang="en-US" sz="14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/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Includes personalized business description, photo gallery, website &amp; social media links &amp; more</a:t>
            </a:r>
            <a:b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</a:br>
            <a:endParaRPr lang="en-US" sz="14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/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Allows event uploads that feed into our events calendar</a:t>
            </a:r>
            <a:b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</a:br>
            <a:endParaRPr lang="en-US" sz="14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/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Multiple Calls-to-Action for Lead Generation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6047" y="1347604"/>
            <a:ext cx="3932355" cy="4980983"/>
          </a:xfrm>
          <a:prstGeom prst="rect">
            <a:avLst/>
          </a:prstGeom>
          <a:ln>
            <a:solidFill>
              <a:srgbClr val="8E3529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7630" y="345501"/>
            <a:ext cx="679170" cy="6791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633" y="4108039"/>
            <a:ext cx="1919288" cy="2425981"/>
          </a:xfrm>
          <a:prstGeom prst="rect">
            <a:avLst/>
          </a:prstGeom>
          <a:ln>
            <a:solidFill>
              <a:srgbClr val="8E3529"/>
            </a:solidFill>
          </a:ln>
        </p:spPr>
      </p:pic>
      <p:cxnSp>
        <p:nvCxnSpPr>
          <p:cNvPr id="12" name="Straight Arrow Connector 11"/>
          <p:cNvCxnSpPr/>
          <p:nvPr/>
        </p:nvCxnSpPr>
        <p:spPr>
          <a:xfrm flipH="1" flipV="1">
            <a:off x="3767800" y="4775803"/>
            <a:ext cx="2088558" cy="335880"/>
          </a:xfrm>
          <a:prstGeom prst="straightConnector1">
            <a:avLst/>
          </a:prstGeom>
          <a:ln>
            <a:solidFill>
              <a:srgbClr val="00414D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4192939" y="5111683"/>
            <a:ext cx="2036257" cy="439314"/>
          </a:xfrm>
          <a:prstGeom prst="straightConnector1">
            <a:avLst/>
          </a:prstGeom>
          <a:ln>
            <a:solidFill>
              <a:srgbClr val="00414D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892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0897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FFFF"/>
                </a:solidFill>
                <a:latin typeface="Montserrat SemiBold"/>
                <a:cs typeface="Montserrat SemiBold"/>
              </a:rPr>
              <a:t>Display Advertising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72576" y="1347604"/>
            <a:ext cx="4014223" cy="4778559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Promote your brand, your offer, or your event throughout the Glens Falls Region</a:t>
            </a:r>
          </a:p>
          <a:p>
            <a:pPr marL="285750" indent="-285750"/>
            <a:endParaRPr lang="en-US" sz="14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/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Create top of mind awareness with a visually appealing ad and strong call to action</a:t>
            </a:r>
          </a:p>
          <a:p>
            <a:pPr marL="285750" indent="-285750"/>
            <a:endParaRPr lang="en-US" sz="1400" dirty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/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Maximize your impact by targeting your ad to relevant sections of the site</a:t>
            </a:r>
          </a:p>
          <a:p>
            <a:pPr marL="285750" indent="-285750"/>
            <a:endParaRPr lang="en-US" sz="14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/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Get measurable results for optimal ROI</a:t>
            </a:r>
          </a:p>
          <a:p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735" y="1347604"/>
            <a:ext cx="3710662" cy="4522059"/>
          </a:xfrm>
          <a:prstGeom prst="rect">
            <a:avLst/>
          </a:prstGeom>
          <a:ln>
            <a:solidFill>
              <a:srgbClr val="8E3529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3141382" y="2959947"/>
            <a:ext cx="1024791" cy="2572024"/>
          </a:xfrm>
          <a:prstGeom prst="rect">
            <a:avLst/>
          </a:prstGeom>
          <a:noFill/>
          <a:ln>
            <a:solidFill>
              <a:srgbClr val="AA2D2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7630" y="345501"/>
            <a:ext cx="679170" cy="679170"/>
          </a:xfrm>
          <a:prstGeom prst="rect">
            <a:avLst/>
          </a:prstGeom>
        </p:spPr>
      </p:pic>
      <p:cxnSp>
        <p:nvCxnSpPr>
          <p:cNvPr id="11" name="Straight Connector 10"/>
          <p:cNvCxnSpPr>
            <a:stCxn id="9" idx="2"/>
            <a:endCxn id="12" idx="0"/>
          </p:cNvCxnSpPr>
          <p:nvPr/>
        </p:nvCxnSpPr>
        <p:spPr>
          <a:xfrm flipH="1">
            <a:off x="3640667" y="5531971"/>
            <a:ext cx="13111" cy="123827"/>
          </a:xfrm>
          <a:prstGeom prst="line">
            <a:avLst/>
          </a:prstGeom>
          <a:ln w="12700" cmpd="sng">
            <a:solidFill>
              <a:srgbClr val="AA2D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302000" y="5655798"/>
            <a:ext cx="67733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 smtClean="0">
                <a:solidFill>
                  <a:srgbClr val="AA2D28"/>
                </a:solidFill>
                <a:latin typeface="Montserrat Regular"/>
                <a:cs typeface="Montserrat Regular"/>
              </a:rPr>
              <a:t>Display Ads</a:t>
            </a:r>
            <a:endParaRPr lang="en-US" sz="600" dirty="0">
              <a:solidFill>
                <a:srgbClr val="AA2D28"/>
              </a:solidFill>
              <a:latin typeface="Montserrat Regular"/>
              <a:cs typeface="Montserra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67908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0897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FFFF"/>
                </a:solidFill>
                <a:latin typeface="Montserrat SemiBold"/>
                <a:cs typeface="Montserrat SemiBold"/>
              </a:rPr>
              <a:t>Social Media Marketing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47604"/>
            <a:ext cx="3373571" cy="4778559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Reach people who love the Adirondacks on the platform they use most</a:t>
            </a:r>
          </a:p>
          <a:p>
            <a:pPr marL="285750" indent="-285750"/>
            <a:endParaRPr lang="en-US" sz="1400" dirty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/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Over 11,300 fans across multiple channels including Facebook &amp; Twitter</a:t>
            </a:r>
            <a:b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</a:br>
            <a:endParaRPr lang="en-US" sz="14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/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Great for promoting your newest products, specials, events and more</a:t>
            </a:r>
          </a:p>
          <a:p>
            <a:pPr marL="285750" indent="-285750"/>
            <a:endParaRPr lang="en-US" sz="14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/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Boost your posts and reach a larger audience or target a specific demographic</a:t>
            </a:r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7277" y="1477160"/>
            <a:ext cx="4124302" cy="4519444"/>
          </a:xfrm>
          <a:prstGeom prst="rect">
            <a:avLst/>
          </a:prstGeom>
          <a:ln>
            <a:solidFill>
              <a:srgbClr val="8E3529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4365" y="343869"/>
            <a:ext cx="682435" cy="68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839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57776" y="161556"/>
            <a:ext cx="8229600" cy="820897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FFFF"/>
                </a:solidFill>
                <a:latin typeface="Montserrat SemiBold"/>
                <a:cs typeface="Montserrat SemiBold"/>
              </a:rPr>
              <a:t>E-Mail Newsletters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11820" y="1270045"/>
            <a:ext cx="5000976" cy="1868340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1400" dirty="0">
                <a:solidFill>
                  <a:srgbClr val="FFFFFF"/>
                </a:solidFill>
                <a:latin typeface="Montserrat Medium"/>
                <a:cs typeface="Montserrat Medium"/>
              </a:rPr>
              <a:t>Advertise directly where your consumers are everyday </a:t>
            </a:r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– their inbox</a:t>
            </a:r>
            <a:r>
              <a:rPr lang="en-US" sz="1400" dirty="0">
                <a:solidFill>
                  <a:srgbClr val="FFFFFF"/>
                </a:solidFill>
                <a:latin typeface="Montserrat Medium"/>
                <a:cs typeface="Montserrat Medium"/>
              </a:rPr>
              <a:t>! It's </a:t>
            </a:r>
            <a:r>
              <a:rPr lang="en-US" sz="1400" dirty="0" err="1">
                <a:solidFill>
                  <a:srgbClr val="FFFFFF"/>
                </a:solidFill>
                <a:latin typeface="Montserrat Medium"/>
                <a:cs typeface="Montserrat Medium"/>
              </a:rPr>
              <a:t>millennials</a:t>
            </a:r>
            <a:r>
              <a:rPr lang="en-US" sz="1400" dirty="0">
                <a:solidFill>
                  <a:srgbClr val="FFFFFF"/>
                </a:solidFill>
                <a:latin typeface="Montserrat Medium"/>
                <a:cs typeface="Montserrat Medium"/>
              </a:rPr>
              <a:t> preferred format for </a:t>
            </a:r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receiving promotional </a:t>
            </a:r>
            <a:r>
              <a:rPr lang="en-US" sz="1400" dirty="0">
                <a:solidFill>
                  <a:srgbClr val="FFFFFF"/>
                </a:solidFill>
                <a:latin typeface="Montserrat Medium"/>
                <a:cs typeface="Montserrat Medium"/>
              </a:rPr>
              <a:t>content</a:t>
            </a:r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.</a:t>
            </a:r>
          </a:p>
          <a:p>
            <a:pPr marL="285750" indent="-285750"/>
            <a:endParaRPr lang="en-US" sz="1400" dirty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/>
            <a:r>
              <a:rPr lang="en-US" sz="1400" dirty="0">
                <a:solidFill>
                  <a:srgbClr val="FFFFFF"/>
                </a:solidFill>
                <a:latin typeface="Montserrat Medium"/>
                <a:cs typeface="Montserrat Medium"/>
              </a:rPr>
              <a:t>Promote upcoming events, things to do, travel packages</a:t>
            </a:r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, dining</a:t>
            </a:r>
            <a:r>
              <a:rPr lang="en-US" sz="1400" dirty="0">
                <a:solidFill>
                  <a:srgbClr val="FFFFFF"/>
                </a:solidFill>
                <a:latin typeface="Montserrat Medium"/>
                <a:cs typeface="Montserrat Medium"/>
              </a:rPr>
              <a:t>, specials and more to an active and engaged audience.</a:t>
            </a:r>
            <a:endParaRPr lang="en-US" sz="14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072" y="1270045"/>
            <a:ext cx="1883770" cy="5506850"/>
          </a:xfrm>
          <a:prstGeom prst="rect">
            <a:avLst/>
          </a:prstGeom>
          <a:ln>
            <a:solidFill>
              <a:srgbClr val="8E3529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2796" y="231497"/>
            <a:ext cx="674580" cy="68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496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0897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FFFF"/>
                </a:solidFill>
                <a:latin typeface="Montserrat SemiBold"/>
                <a:cs typeface="Montserrat SemiBold"/>
              </a:rPr>
              <a:t>Giveaways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58353" y="1347604"/>
            <a:ext cx="4014223" cy="4778559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This popular section of </a:t>
            </a:r>
            <a:r>
              <a:rPr lang="en-US" sz="1400" smtClean="0">
                <a:solidFill>
                  <a:srgbClr val="FFFFFF"/>
                </a:solidFill>
                <a:latin typeface="Montserrat Medium"/>
                <a:cs typeface="Montserrat Medium"/>
              </a:rPr>
              <a:t>GlensFalls.com </a:t>
            </a:r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is promoted on our homepage, newsletters, and social media channels</a:t>
            </a:r>
          </a:p>
          <a:p>
            <a:pPr marL="285750" indent="-285750"/>
            <a:endParaRPr lang="en-US" sz="1400" dirty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/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Increase Brand Recognition</a:t>
            </a:r>
            <a:b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</a:br>
            <a:endParaRPr lang="en-US" sz="14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/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Build lead generation for future e-mail marketing with opted-in subscribers*</a:t>
            </a:r>
          </a:p>
          <a:p>
            <a:pPr marL="285750" indent="-285750"/>
            <a:endParaRPr lang="en-US" sz="1400" dirty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/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Gain social media followers with a targeted giveaway section that encourages “likes”</a:t>
            </a:r>
          </a:p>
          <a:p>
            <a:pPr marL="285750" indent="-285750"/>
            <a:endParaRPr lang="en-US" sz="1400" dirty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0" indent="0">
              <a:buNone/>
            </a:pPr>
            <a:r>
              <a:rPr lang="en-US" sz="1100" dirty="0" smtClean="0">
                <a:solidFill>
                  <a:srgbClr val="FFFFFF"/>
                </a:solidFill>
                <a:latin typeface="Montserrat ExtraLight Italic"/>
                <a:cs typeface="Montserrat ExtraLight Italic"/>
              </a:rPr>
              <a:t>*Optional with some programs</a:t>
            </a:r>
          </a:p>
          <a:p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7160" y="1195299"/>
            <a:ext cx="3569639" cy="4540582"/>
          </a:xfrm>
          <a:prstGeom prst="rect">
            <a:avLst/>
          </a:prstGeom>
          <a:ln>
            <a:solidFill>
              <a:srgbClr val="8E3529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2796" y="234714"/>
            <a:ext cx="674580" cy="67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12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19852"/>
            <a:ext cx="8229600" cy="1773868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rgbClr val="FFFFFF"/>
                </a:solidFill>
                <a:latin typeface="Montserrat SemiBold"/>
                <a:cs typeface="Montserrat SemiBold"/>
              </a:rPr>
              <a:t>Want </a:t>
            </a:r>
            <a:r>
              <a:rPr lang="en-US" sz="2800" dirty="0">
                <a:solidFill>
                  <a:srgbClr val="FFFFFF"/>
                </a:solidFill>
                <a:latin typeface="Montserrat SemiBold"/>
                <a:cs typeface="Montserrat SemiBold"/>
              </a:rPr>
              <a:t>to reach a highly engaged audience looking for places to go and things to do?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582080"/>
            <a:ext cx="7582173" cy="307174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000" dirty="0">
                <a:solidFill>
                  <a:srgbClr val="FFFFFF"/>
                </a:solidFill>
                <a:latin typeface="Montserrat SemiBold"/>
                <a:cs typeface="Montserrat SemiBold"/>
              </a:rPr>
              <a:t>Contact us about a custom marketing solution for your business</a:t>
            </a:r>
            <a:r>
              <a:rPr lang="en-US" sz="3000" dirty="0" smtClean="0">
                <a:solidFill>
                  <a:srgbClr val="FFFFFF"/>
                </a:solidFill>
                <a:latin typeface="Montserrat SemiBold"/>
                <a:cs typeface="Montserrat SemiBold"/>
              </a:rPr>
              <a:t>.</a:t>
            </a:r>
          </a:p>
          <a:p>
            <a:pPr marL="0" indent="0">
              <a:buNone/>
            </a:pPr>
            <a:endParaRPr lang="en-US" sz="20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Call or E-mail</a:t>
            </a:r>
          </a:p>
          <a:p>
            <a:pPr>
              <a:buNone/>
            </a:pPr>
            <a:r>
              <a:rPr lang="en-US" sz="3600" dirty="0" smtClean="0">
                <a:solidFill>
                  <a:srgbClr val="FFFFFF"/>
                </a:solidFill>
                <a:latin typeface="Montserrat SemiBold"/>
                <a:cs typeface="Montserrat SemiBold"/>
              </a:rPr>
              <a:t>Rick </a:t>
            </a:r>
            <a:r>
              <a:rPr lang="en-US" sz="3600" dirty="0" err="1" smtClean="0">
                <a:solidFill>
                  <a:srgbClr val="FFFFFF"/>
                </a:solidFill>
                <a:latin typeface="Montserrat SemiBold"/>
                <a:cs typeface="Montserrat SemiBold"/>
              </a:rPr>
              <a:t>Marchant</a:t>
            </a:r>
            <a:endParaRPr lang="en-US" sz="3600" dirty="0" smtClean="0">
              <a:solidFill>
                <a:srgbClr val="FFFFFF"/>
              </a:solidFill>
              <a:latin typeface="Montserrat SemiBold"/>
              <a:cs typeface="Montserrat SemiBold"/>
            </a:endParaRPr>
          </a:p>
          <a:p>
            <a:pPr>
              <a:buNone/>
            </a:pPr>
            <a:r>
              <a:rPr lang="en-US" sz="1800" dirty="0" smtClean="0">
                <a:solidFill>
                  <a:schemeClr val="bg1"/>
                </a:solidFill>
                <a:latin typeface="Myriad Pro Light" charset="0"/>
              </a:rPr>
              <a:t>Internet </a:t>
            </a:r>
            <a:r>
              <a:rPr lang="en-US" sz="1800" dirty="0">
                <a:solidFill>
                  <a:schemeClr val="bg1"/>
                </a:solidFill>
                <a:latin typeface="Myriad Pro Light" charset="0"/>
              </a:rPr>
              <a:t>Marketing Specialist - </a:t>
            </a:r>
            <a:r>
              <a:rPr lang="en-US" sz="1800" dirty="0" err="1">
                <a:solidFill>
                  <a:schemeClr val="bg1"/>
                </a:solidFill>
                <a:latin typeface="Myriad Pro Light" charset="0"/>
              </a:rPr>
              <a:t>Albany.com</a:t>
            </a:r>
            <a:endParaRPr lang="en-US" sz="1800" dirty="0">
              <a:solidFill>
                <a:schemeClr val="bg1"/>
              </a:solidFill>
              <a:latin typeface="Myriad Pro Light" charset="0"/>
            </a:endParaRPr>
          </a:p>
          <a:p>
            <a:pPr>
              <a:buNone/>
            </a:pPr>
            <a:r>
              <a:rPr lang="en-US" sz="1800" dirty="0">
                <a:solidFill>
                  <a:schemeClr val="bg1"/>
                </a:solidFill>
                <a:latin typeface="Myriad Pro Light" charset="0"/>
              </a:rPr>
              <a:t>Email: Rick@Albany.com</a:t>
            </a:r>
          </a:p>
          <a:p>
            <a:pPr>
              <a:buNone/>
            </a:pPr>
            <a:r>
              <a:rPr lang="en-US" sz="1800" dirty="0">
                <a:solidFill>
                  <a:schemeClr val="bg1"/>
                </a:solidFill>
                <a:latin typeface="Myriad Pro Light" charset="0"/>
              </a:rPr>
              <a:t>Mobile: (518) 932-8277</a:t>
            </a:r>
          </a:p>
          <a:p>
            <a:pPr>
              <a:buNone/>
            </a:pPr>
            <a:r>
              <a:rPr lang="en-US" sz="1800" dirty="0">
                <a:solidFill>
                  <a:schemeClr val="bg1"/>
                </a:solidFill>
                <a:latin typeface="Myriad Pro Light" charset="0"/>
              </a:rPr>
              <a:t>Office: (518) 743-9424 x228</a:t>
            </a:r>
          </a:p>
          <a:p>
            <a:pPr>
              <a:buNone/>
            </a:pPr>
            <a:r>
              <a:rPr lang="en-US" sz="1800" dirty="0">
                <a:solidFill>
                  <a:schemeClr val="bg1"/>
                </a:solidFill>
                <a:latin typeface="Myriad Pro Light" charset="0"/>
              </a:rPr>
              <a:t>Fax: (518) 743-0337</a:t>
            </a:r>
          </a:p>
        </p:txBody>
      </p:sp>
    </p:spTree>
    <p:extLst>
      <p:ext uri="{BB962C8B-B14F-4D97-AF65-F5344CB8AC3E}">
        <p14:creationId xmlns:p14="http://schemas.microsoft.com/office/powerpoint/2010/main" val="1254276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1926</TotalTime>
  <Words>313</Words>
  <Application>Microsoft Macintosh PowerPoint</Application>
  <PresentationFormat>On-screen Show (4:3)</PresentationFormat>
  <Paragraphs>75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Why Advertise On GlensFalls.com?</vt:lpstr>
      <vt:lpstr>The GlensFalls.com Audience</vt:lpstr>
      <vt:lpstr>Custom Micro-Sites</vt:lpstr>
      <vt:lpstr>Display Advertising</vt:lpstr>
      <vt:lpstr>Social Media Marketing</vt:lpstr>
      <vt:lpstr>E-Mail Newsletters</vt:lpstr>
      <vt:lpstr>Giveaways</vt:lpstr>
      <vt:lpstr>Want to reach a highly engaged audience looking for places to go and things to do? </vt:lpstr>
    </vt:vector>
  </TitlesOfParts>
  <Company>Mannix Marketing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Niro</dc:creator>
  <cp:lastModifiedBy>Sam Niro</cp:lastModifiedBy>
  <cp:revision>41</cp:revision>
  <dcterms:created xsi:type="dcterms:W3CDTF">2017-09-05T19:24:01Z</dcterms:created>
  <dcterms:modified xsi:type="dcterms:W3CDTF">2017-11-03T18:15:37Z</dcterms:modified>
</cp:coreProperties>
</file>