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364E"/>
    <a:srgbClr val="5FA3D9"/>
    <a:srgbClr val="00414D"/>
    <a:srgbClr val="3FA0BB"/>
    <a:srgbClr val="FFFFFF"/>
    <a:srgbClr val="AA2D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 autoAdjust="0"/>
    <p:restoredTop sz="94660"/>
  </p:normalViewPr>
  <p:slideViewPr>
    <p:cSldViewPr snapToGrid="0" snapToObjects="1">
      <p:cViewPr>
        <p:scale>
          <a:sx n="99" d="100"/>
          <a:sy n="99" d="100"/>
        </p:scale>
        <p:origin x="-2272" y="-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3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49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33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7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9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5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8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7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6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FA3D9"/>
            </a:gs>
            <a:gs pos="100000">
              <a:srgbClr val="25364E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2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" y="0"/>
            <a:ext cx="914238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95" y="334211"/>
            <a:ext cx="3420006" cy="8734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1930" y="6177829"/>
            <a:ext cx="664708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solidFill>
                  <a:schemeClr val="bg1"/>
                </a:solidFill>
                <a:latin typeface="Montserrat Bold"/>
                <a:cs typeface="Montserrat Bold"/>
              </a:rPr>
              <a:t>Your Lifestyle Guide to Lake George</a:t>
            </a:r>
          </a:p>
        </p:txBody>
      </p:sp>
    </p:spTree>
    <p:extLst>
      <p:ext uri="{BB962C8B-B14F-4D97-AF65-F5344CB8AC3E}">
        <p14:creationId xmlns:p14="http://schemas.microsoft.com/office/powerpoint/2010/main" val="354173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014"/>
            <a:ext cx="8686800" cy="106645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Montserrat SemiBold"/>
                <a:cs typeface="Montserrat SemiBold"/>
              </a:rPr>
              <a:t>Why Advertise On </a:t>
            </a:r>
            <a:r>
              <a:rPr lang="en-US" sz="3600" dirty="0" err="1" smtClean="0">
                <a:solidFill>
                  <a:schemeClr val="bg1"/>
                </a:solidFill>
                <a:latin typeface="Montserrat SemiBold"/>
                <a:cs typeface="Montserrat SemiBold"/>
              </a:rPr>
              <a:t>LakeGeorge.com</a:t>
            </a:r>
            <a:r>
              <a:rPr lang="en-US" sz="3600" dirty="0" smtClean="0">
                <a:solidFill>
                  <a:schemeClr val="bg1"/>
                </a:solidFill>
                <a:latin typeface="Montserrat SemiBold"/>
                <a:cs typeface="Montserrat SemiBold"/>
              </a:rPr>
              <a:t>?</a:t>
            </a:r>
            <a:endParaRPr lang="en-US" sz="3600" dirty="0">
              <a:solidFill>
                <a:schemeClr val="bg1"/>
              </a:solidFill>
              <a:latin typeface="Montserrat SemiBold"/>
              <a:cs typeface="Montserrat Semi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379930"/>
            <a:ext cx="8229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A leading resource on all things Lake George for more than a decade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An </a:t>
            </a:r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engaged and growing social 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media audience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Top placements in Google for targeted keywords and phrases related to Lake George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Content that users need: events, things to do, business reviews, &amp; information</a:t>
            </a:r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082057" y="1675826"/>
            <a:ext cx="1785083" cy="2088689"/>
            <a:chOff x="7082057" y="1129276"/>
            <a:chExt cx="1785083" cy="2088689"/>
          </a:xfrm>
        </p:grpSpPr>
        <p:sp>
          <p:nvSpPr>
            <p:cNvPr id="11" name="TextBox 10"/>
            <p:cNvSpPr txBox="1"/>
            <p:nvPr/>
          </p:nvSpPr>
          <p:spPr>
            <a:xfrm>
              <a:off x="7082057" y="2202302"/>
              <a:ext cx="17850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Montserrat Black"/>
                  <a:cs typeface="Montserrat Black"/>
                </a:rPr>
                <a:t>29,700+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Montserrat Regular"/>
                  <a:cs typeface="Montserrat Regular"/>
                </a:rPr>
                <a:t>Newsletter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Montserrat Regular"/>
                  <a:cs typeface="Montserrat Regular"/>
                </a:rPr>
                <a:t>Subscribers</a:t>
              </a:r>
              <a:endParaRPr lang="en-US" dirty="0">
                <a:solidFill>
                  <a:srgbClr val="FFFFFF"/>
                </a:solidFill>
                <a:latin typeface="Montserrat Regular"/>
                <a:cs typeface="Montserrat Regular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74264" y="1129276"/>
              <a:ext cx="1000669" cy="101019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3680332" y="1680591"/>
            <a:ext cx="1785083" cy="2453256"/>
            <a:chOff x="3680803" y="1134041"/>
            <a:chExt cx="1785083" cy="2453256"/>
          </a:xfrm>
        </p:grpSpPr>
        <p:sp>
          <p:nvSpPr>
            <p:cNvPr id="9" name="TextBox 8"/>
            <p:cNvSpPr txBox="1"/>
            <p:nvPr/>
          </p:nvSpPr>
          <p:spPr>
            <a:xfrm>
              <a:off x="3680803" y="2202302"/>
              <a:ext cx="178508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Montserrat Regular"/>
                  <a:cs typeface="Montserrat Regular"/>
                </a:rPr>
                <a:t>Nearly</a:t>
              </a:r>
              <a:r>
                <a:rPr lang="en-US" sz="2400" dirty="0" smtClean="0">
                  <a:solidFill>
                    <a:srgbClr val="FFFFFF"/>
                  </a:solidFill>
                  <a:latin typeface="Montserrat Black"/>
                  <a:cs typeface="Montserrat Black"/>
                </a:rPr>
                <a:t/>
              </a:r>
              <a:br>
                <a:rPr lang="en-US" sz="2400" dirty="0" smtClean="0">
                  <a:solidFill>
                    <a:srgbClr val="FFFFFF"/>
                  </a:solidFill>
                  <a:latin typeface="Montserrat Black"/>
                  <a:cs typeface="Montserrat Black"/>
                </a:rPr>
              </a:br>
              <a:r>
                <a:rPr lang="en-US" sz="2400" dirty="0" smtClean="0">
                  <a:solidFill>
                    <a:srgbClr val="FFFFFF"/>
                  </a:solidFill>
                  <a:latin typeface="Montserrat Black"/>
                  <a:cs typeface="Montserrat Black"/>
                </a:rPr>
                <a:t>200,000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Montserrat Regular"/>
                  <a:cs typeface="Montserrat Regular"/>
                </a:rPr>
                <a:t>Social Media Followers</a:t>
              </a:r>
              <a:endParaRPr lang="en-US" dirty="0">
                <a:solidFill>
                  <a:srgbClr val="FFFFFF"/>
                </a:solidFill>
                <a:latin typeface="Montserrat Regular"/>
                <a:cs typeface="Montserrat Regular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3010" y="1134041"/>
              <a:ext cx="1000669" cy="100066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78608" y="1680591"/>
            <a:ext cx="1785083" cy="2453256"/>
            <a:chOff x="278608" y="1134041"/>
            <a:chExt cx="1785083" cy="2453256"/>
          </a:xfrm>
        </p:grpSpPr>
        <p:sp>
          <p:nvSpPr>
            <p:cNvPr id="8" name="TextBox 7"/>
            <p:cNvSpPr txBox="1"/>
            <p:nvPr/>
          </p:nvSpPr>
          <p:spPr>
            <a:xfrm>
              <a:off x="278608" y="2202302"/>
              <a:ext cx="178508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Montserrat Black"/>
                  <a:cs typeface="Montserrat Black"/>
                </a:rPr>
                <a:t>8.06+</a:t>
              </a:r>
            </a:p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Montserrat Black"/>
                  <a:cs typeface="Montserrat Black"/>
                </a:rPr>
                <a:t>million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Montserrat Regular"/>
                  <a:cs typeface="Montserrat Regular"/>
                </a:rPr>
                <a:t>Page Views Each Year</a:t>
              </a:r>
              <a:endParaRPr lang="en-US" dirty="0">
                <a:solidFill>
                  <a:srgbClr val="FFFFFF"/>
                </a:solidFill>
                <a:latin typeface="Montserrat Regular"/>
                <a:cs typeface="Montserrat Regular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815" y="1134041"/>
              <a:ext cx="1000669" cy="1000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83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014"/>
            <a:ext cx="8686800" cy="106645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Montserrat SemiBold"/>
                <a:cs typeface="Montserrat SemiBold"/>
              </a:rPr>
              <a:t>The </a:t>
            </a:r>
            <a:r>
              <a:rPr lang="en-US" sz="3600" dirty="0" err="1" smtClean="0">
                <a:solidFill>
                  <a:schemeClr val="bg1"/>
                </a:solidFill>
                <a:latin typeface="Montserrat SemiBold"/>
                <a:cs typeface="Montserrat SemiBold"/>
              </a:rPr>
              <a:t>LakeGeorge.com</a:t>
            </a:r>
            <a:r>
              <a:rPr lang="en-US" sz="3600" dirty="0" smtClean="0">
                <a:solidFill>
                  <a:schemeClr val="bg1"/>
                </a:solidFill>
                <a:latin typeface="Montserrat SemiBold"/>
                <a:cs typeface="Montserrat SemiBold"/>
              </a:rPr>
              <a:t> Audience</a:t>
            </a:r>
            <a:endParaRPr lang="en-US" sz="3600" dirty="0">
              <a:solidFill>
                <a:schemeClr val="bg1"/>
              </a:solidFill>
              <a:latin typeface="Montserrat SemiBold"/>
              <a:cs typeface="Montserrat Semi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3605" y="1206464"/>
            <a:ext cx="681142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60% female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65% ages 25-54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56% have children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62% $50,000+ annual income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60% College or higher education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Top 3 Metros: New York City, Albany-Schenectady-Troy, Boston MA-Manchester NH</a:t>
            </a:r>
          </a:p>
        </p:txBody>
      </p:sp>
      <p:pic>
        <p:nvPicPr>
          <p:cNvPr id="18" name="Picture 17" descr="childre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987" y="2946984"/>
            <a:ext cx="656997" cy="651904"/>
          </a:xfrm>
          <a:prstGeom prst="rect">
            <a:avLst/>
          </a:prstGeom>
        </p:spPr>
      </p:pic>
      <p:pic>
        <p:nvPicPr>
          <p:cNvPr id="7" name="Picture 6" descr="money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987" y="3919066"/>
            <a:ext cx="656997" cy="588118"/>
          </a:xfrm>
          <a:prstGeom prst="rect">
            <a:avLst/>
          </a:prstGeom>
        </p:spPr>
      </p:pic>
      <p:pic>
        <p:nvPicPr>
          <p:cNvPr id="13" name="Picture 12" descr="female_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6" y="1122494"/>
            <a:ext cx="398078" cy="6328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254" y="4827362"/>
            <a:ext cx="654463" cy="562429"/>
          </a:xfrm>
          <a:prstGeom prst="rect">
            <a:avLst/>
          </a:prstGeom>
        </p:spPr>
      </p:pic>
      <p:pic>
        <p:nvPicPr>
          <p:cNvPr id="19" name="Picture 18" descr="geographic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987" y="5709971"/>
            <a:ext cx="656997" cy="842815"/>
          </a:xfrm>
          <a:prstGeom prst="rect">
            <a:avLst/>
          </a:prstGeom>
        </p:spPr>
      </p:pic>
      <p:pic>
        <p:nvPicPr>
          <p:cNvPr id="20" name="Picture 19" descr="cake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223" y="2075514"/>
            <a:ext cx="650525" cy="55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46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089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Custom Micro-Sites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53" y="1347604"/>
            <a:ext cx="4014223" cy="4778559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Listed on relevant category directory pages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Includes personalized business description, photo gallery, website &amp; social media links &amp; more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Allows event uploads that feed into our events calendar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Multiple Calls-to-Action for Lead Generation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290" y="1347604"/>
            <a:ext cx="4073869" cy="4980983"/>
          </a:xfrm>
          <a:prstGeom prst="rect">
            <a:avLst/>
          </a:prstGeom>
          <a:ln>
            <a:solidFill>
              <a:srgbClr val="25364E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630" y="345501"/>
            <a:ext cx="679170" cy="6791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318" y="4589806"/>
            <a:ext cx="2833648" cy="2127125"/>
          </a:xfrm>
          <a:prstGeom prst="rect">
            <a:avLst/>
          </a:prstGeom>
          <a:ln>
            <a:solidFill>
              <a:srgbClr val="25364E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 flipH="1">
            <a:off x="3914734" y="5342601"/>
            <a:ext cx="2550350" cy="783562"/>
          </a:xfrm>
          <a:prstGeom prst="straightConnector1">
            <a:avLst/>
          </a:prstGeom>
          <a:ln>
            <a:solidFill>
              <a:srgbClr val="AA2D28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177116" y="5258631"/>
            <a:ext cx="1941624" cy="83970"/>
          </a:xfrm>
          <a:prstGeom prst="straightConnector1">
            <a:avLst/>
          </a:prstGeom>
          <a:ln>
            <a:solidFill>
              <a:srgbClr val="AA2D28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892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089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Display Advertising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2576" y="1347604"/>
            <a:ext cx="4014223" cy="4778559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Promote your brand, your offer, or your event throughout the Lake George Area</a:t>
            </a:r>
          </a:p>
          <a:p>
            <a:pPr marL="285750" indent="-285750"/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Create top of mind awareness with a visually appealing ad and strong call to action</a:t>
            </a:r>
          </a:p>
          <a:p>
            <a:pPr marL="285750" indent="-285750"/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Maximize your impact by targeting your ad to relevant sections of the site</a:t>
            </a:r>
          </a:p>
          <a:p>
            <a:pPr marL="285750" indent="-285750"/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Get measurable results for optimal ROI</a:t>
            </a:r>
          </a:p>
          <a:p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33" y="1347604"/>
            <a:ext cx="3569640" cy="4778559"/>
          </a:xfrm>
          <a:prstGeom prst="rect">
            <a:avLst/>
          </a:prstGeom>
          <a:ln>
            <a:solidFill>
              <a:srgbClr val="25364E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3102126" y="2515093"/>
            <a:ext cx="1064047" cy="2646735"/>
          </a:xfrm>
          <a:prstGeom prst="rect">
            <a:avLst/>
          </a:prstGeom>
          <a:noFill/>
          <a:ln>
            <a:solidFill>
              <a:srgbClr val="AA2D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630" y="345501"/>
            <a:ext cx="679170" cy="679170"/>
          </a:xfrm>
          <a:prstGeom prst="rect">
            <a:avLst/>
          </a:prstGeom>
        </p:spPr>
      </p:pic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634150" y="5161828"/>
            <a:ext cx="11808" cy="305075"/>
          </a:xfrm>
          <a:prstGeom prst="line">
            <a:avLst/>
          </a:prstGeom>
          <a:ln w="12700" cmpd="sng">
            <a:solidFill>
              <a:srgbClr val="AA2D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02000" y="5498915"/>
            <a:ext cx="6773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>
                <a:solidFill>
                  <a:srgbClr val="AA2D28"/>
                </a:solidFill>
                <a:latin typeface="Montserrat Regular"/>
                <a:cs typeface="Montserrat Regular"/>
              </a:rPr>
              <a:t>Display Ads</a:t>
            </a:r>
            <a:endParaRPr lang="en-US" sz="600" dirty="0">
              <a:solidFill>
                <a:srgbClr val="AA2D28"/>
              </a:solidFill>
              <a:latin typeface="Montserrat Regular"/>
              <a:cs typeface="Montserra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7908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089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Social Media Marketing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47604"/>
            <a:ext cx="3373571" cy="4778559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Reach people who love Lake George on the platform they use most</a:t>
            </a:r>
          </a:p>
          <a:p>
            <a:pPr marL="285750" indent="-285750"/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Nearly 200,000 fans across multiple channels including Facebook &amp; Twitter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Great for promoting your newest products, specials, events and more</a:t>
            </a:r>
          </a:p>
          <a:p>
            <a:pPr marL="285750" indent="-285750"/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Boost your posts and reach a larger audience or target a specific demographic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277" y="1347603"/>
            <a:ext cx="4124302" cy="4778559"/>
          </a:xfrm>
          <a:prstGeom prst="rect">
            <a:avLst/>
          </a:prstGeom>
          <a:ln>
            <a:solidFill>
              <a:srgbClr val="25364E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365" y="343869"/>
            <a:ext cx="682435" cy="6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39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7776" y="161556"/>
            <a:ext cx="8229600" cy="82089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E-Mail Newsletters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11820" y="1270045"/>
            <a:ext cx="5000976" cy="1868340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Advertise directly where your consumers are everyday 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– their inbox</a:t>
            </a:r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! It's </a:t>
            </a:r>
            <a:r>
              <a:rPr lang="en-US" sz="1400" dirty="0" err="1">
                <a:solidFill>
                  <a:srgbClr val="FFFFFF"/>
                </a:solidFill>
                <a:latin typeface="Montserrat Medium"/>
                <a:cs typeface="Montserrat Medium"/>
              </a:rPr>
              <a:t>millennials</a:t>
            </a:r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 preferred format for 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receiving promotional </a:t>
            </a:r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content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.</a:t>
            </a:r>
          </a:p>
          <a:p>
            <a:pPr marL="285750" indent="-285750"/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Promote upcoming events, things to do, travel packages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, dining</a:t>
            </a:r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, specials and more to an active and engaged audience.</a:t>
            </a: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76" y="1270045"/>
            <a:ext cx="2088362" cy="5506850"/>
          </a:xfrm>
          <a:prstGeom prst="rect">
            <a:avLst/>
          </a:prstGeom>
          <a:ln>
            <a:solidFill>
              <a:srgbClr val="25364E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796" y="231497"/>
            <a:ext cx="674580" cy="68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9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089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Giveaways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58353" y="1347604"/>
            <a:ext cx="4014223" cy="4778559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This popular section of </a:t>
            </a:r>
            <a:r>
              <a:rPr lang="en-US" sz="1400" dirty="0" err="1" smtClean="0">
                <a:solidFill>
                  <a:srgbClr val="FFFFFF"/>
                </a:solidFill>
                <a:latin typeface="Montserrat Medium"/>
                <a:cs typeface="Montserrat Medium"/>
              </a:rPr>
              <a:t>LakeGeorge.com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 is promoted on our homepage, newsletters, and social media channels</a:t>
            </a:r>
          </a:p>
          <a:p>
            <a:pPr marL="285750" indent="-285750"/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Increase Brand Recognition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Build lead generation for future e-mail marketing with opted-in subscribers*</a:t>
            </a:r>
          </a:p>
          <a:p>
            <a:pPr marL="285750" indent="-285750"/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Gain social media followers with a targeted giveaway section that encourages “likes”</a:t>
            </a:r>
          </a:p>
          <a:p>
            <a:pPr marL="285750" indent="-285750"/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0" indent="0">
              <a:buNone/>
            </a:pPr>
            <a:r>
              <a:rPr lang="en-US" sz="1100" dirty="0" smtClean="0">
                <a:solidFill>
                  <a:srgbClr val="FFFFFF"/>
                </a:solidFill>
                <a:latin typeface="Montserrat ExtraLight Italic"/>
                <a:cs typeface="Montserrat ExtraLight Italic"/>
              </a:rPr>
              <a:t>*Optional with some programs</a:t>
            </a:r>
          </a:p>
          <a:p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160" y="1347604"/>
            <a:ext cx="3569639" cy="4531063"/>
          </a:xfrm>
          <a:prstGeom prst="rect">
            <a:avLst/>
          </a:prstGeom>
          <a:ln>
            <a:solidFill>
              <a:srgbClr val="25364E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796" y="234714"/>
            <a:ext cx="674580" cy="67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2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19852"/>
            <a:ext cx="8229600" cy="1773868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Want </a:t>
            </a:r>
            <a:r>
              <a:rPr lang="en-US" sz="2800" dirty="0">
                <a:solidFill>
                  <a:srgbClr val="FFFFFF"/>
                </a:solidFill>
                <a:latin typeface="Montserrat SemiBold"/>
                <a:cs typeface="Montserrat SemiBold"/>
              </a:rPr>
              <a:t>to reach a highly engaged audience looking for places to go and things to do?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582080"/>
            <a:ext cx="7582173" cy="30717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FFFFFF"/>
                </a:solidFill>
                <a:latin typeface="Montserrat SemiBold"/>
                <a:cs typeface="Montserrat SemiBold"/>
              </a:rPr>
              <a:t>Contact us about a custom marketing solution for your business</a:t>
            </a:r>
            <a:r>
              <a:rPr lang="en-US" sz="3000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Call or E-mail</a:t>
            </a:r>
          </a:p>
          <a:p>
            <a:pPr>
              <a:buNone/>
            </a:pPr>
            <a:r>
              <a:rPr lang="en-US" sz="3600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Rick </a:t>
            </a:r>
            <a:r>
              <a:rPr lang="en-US" sz="3600" dirty="0" err="1" smtClean="0">
                <a:solidFill>
                  <a:srgbClr val="FFFFFF"/>
                </a:solidFill>
                <a:latin typeface="Montserrat SemiBold"/>
                <a:cs typeface="Montserrat SemiBold"/>
              </a:rPr>
              <a:t>Marchant</a:t>
            </a:r>
            <a:endParaRPr lang="en-US" sz="3600" dirty="0" smtClean="0">
              <a:solidFill>
                <a:srgbClr val="FFFFFF"/>
              </a:solidFill>
              <a:latin typeface="Montserrat SemiBold"/>
              <a:cs typeface="Montserrat SemiBold"/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  <a:latin typeface="Myriad Pro Light" charset="0"/>
              </a:rPr>
              <a:t>Internet </a:t>
            </a:r>
            <a:r>
              <a:rPr lang="en-US" sz="1800" dirty="0">
                <a:solidFill>
                  <a:schemeClr val="bg1"/>
                </a:solidFill>
                <a:latin typeface="Myriad Pro Light" charset="0"/>
              </a:rPr>
              <a:t>Marketing Specialist - </a:t>
            </a:r>
            <a:r>
              <a:rPr lang="en-US" sz="1800" dirty="0" err="1">
                <a:solidFill>
                  <a:schemeClr val="bg1"/>
                </a:solidFill>
                <a:latin typeface="Myriad Pro Light" charset="0"/>
              </a:rPr>
              <a:t>Albany.com</a:t>
            </a:r>
            <a:endParaRPr lang="en-US" sz="1800" dirty="0">
              <a:solidFill>
                <a:schemeClr val="bg1"/>
              </a:solidFill>
              <a:latin typeface="Myriad Pro Light" charset="0"/>
            </a:endParaRP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Myriad Pro Light" charset="0"/>
              </a:rPr>
              <a:t>Email: Rick@Albany.com</a:t>
            </a: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Myriad Pro Light" charset="0"/>
              </a:rPr>
              <a:t>Mobile: (518) 932-8277</a:t>
            </a: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Myriad Pro Light" charset="0"/>
              </a:rPr>
              <a:t>Office: (518) 743-9424 x228</a:t>
            </a: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Myriad Pro Light" charset="0"/>
              </a:rPr>
              <a:t>Fax: (518) 743-0337</a:t>
            </a:r>
          </a:p>
        </p:txBody>
      </p:sp>
    </p:spTree>
    <p:extLst>
      <p:ext uri="{BB962C8B-B14F-4D97-AF65-F5344CB8AC3E}">
        <p14:creationId xmlns:p14="http://schemas.microsoft.com/office/powerpoint/2010/main" val="1254276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310</Words>
  <Application>Microsoft Macintosh PowerPoint</Application>
  <PresentationFormat>On-screen Show (4:3)</PresentationFormat>
  <Paragraphs>76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Why Advertise On LakeGeorge.com?</vt:lpstr>
      <vt:lpstr>The LakeGeorge.com Audience</vt:lpstr>
      <vt:lpstr>Custom Micro-Sites</vt:lpstr>
      <vt:lpstr>Display Advertising</vt:lpstr>
      <vt:lpstr>Social Media Marketing</vt:lpstr>
      <vt:lpstr>E-Mail Newsletters</vt:lpstr>
      <vt:lpstr>Giveaways</vt:lpstr>
      <vt:lpstr>Want to reach a highly engaged audience looking for places to go and things to do? </vt:lpstr>
    </vt:vector>
  </TitlesOfParts>
  <Company>Mannix Marketing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Niro</dc:creator>
  <cp:lastModifiedBy>Sam Niro</cp:lastModifiedBy>
  <cp:revision>39</cp:revision>
  <dcterms:created xsi:type="dcterms:W3CDTF">2017-09-05T19:24:01Z</dcterms:created>
  <dcterms:modified xsi:type="dcterms:W3CDTF">2017-11-03T18:15:58Z</dcterms:modified>
</cp:coreProperties>
</file>