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01B"/>
    <a:srgbClr val="AA1F24"/>
    <a:srgbClr val="25364E"/>
    <a:srgbClr val="5FA3D9"/>
    <a:srgbClr val="00414D"/>
    <a:srgbClr val="3FA0BB"/>
    <a:srgbClr val="FFFFFF"/>
    <a:srgbClr val="AA2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Grid="0" snapToObjects="1">
      <p:cViewPr>
        <p:scale>
          <a:sx n="121" d="100"/>
          <a:sy n="121" d="100"/>
        </p:scale>
        <p:origin x="-16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A1F24"/>
            </a:gs>
            <a:gs pos="89000">
              <a:srgbClr val="54101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9144000" cy="6857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95" y="233725"/>
            <a:ext cx="3420006" cy="1074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930" y="6177829"/>
            <a:ext cx="664708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Your Lifestyle Guide to Saratoga Springs</a:t>
            </a:r>
          </a:p>
        </p:txBody>
      </p:sp>
    </p:spTree>
    <p:extLst>
      <p:ext uri="{BB962C8B-B14F-4D97-AF65-F5344CB8AC3E}">
        <p14:creationId xmlns:p14="http://schemas.microsoft.com/office/powerpoint/2010/main" val="35417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Why Advertise On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Saratoga.com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?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7993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 leading resource on all things Saratoga for more than a decade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An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engaged and growing social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media audience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placements in Google for targeted keywords and phrases related to Saratoga Springs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Content that users need: events, things to do, business reviews, &amp; information</a:t>
            </a:r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2057" y="1675826"/>
            <a:ext cx="1785083" cy="2088689"/>
            <a:chOff x="7082057" y="1129276"/>
            <a:chExt cx="1785083" cy="2088689"/>
          </a:xfrm>
        </p:grpSpPr>
        <p:sp>
          <p:nvSpPr>
            <p:cNvPr id="11" name="TextBox 10"/>
            <p:cNvSpPr txBox="1"/>
            <p:nvPr/>
          </p:nvSpPr>
          <p:spPr>
            <a:xfrm>
              <a:off x="7082057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21,100+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Newsletter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Subscribers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264" y="1129276"/>
              <a:ext cx="1000669" cy="10101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80332" y="1680591"/>
            <a:ext cx="1785083" cy="2453256"/>
            <a:chOff x="3680803" y="1134041"/>
            <a:chExt cx="1785083" cy="2453256"/>
          </a:xfrm>
        </p:grpSpPr>
        <p:sp>
          <p:nvSpPr>
            <p:cNvPr id="9" name="TextBox 8"/>
            <p:cNvSpPr txBox="1"/>
            <p:nvPr/>
          </p:nvSpPr>
          <p:spPr>
            <a:xfrm>
              <a:off x="3680803" y="2202302"/>
              <a:ext cx="17850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Nearly</a:t>
              </a:r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/>
              </a:r>
              <a:b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</a:br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100,000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Social Media Followers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010" y="1134041"/>
              <a:ext cx="1000669" cy="100066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8608" y="1680591"/>
            <a:ext cx="1785083" cy="2453256"/>
            <a:chOff x="278608" y="1134041"/>
            <a:chExt cx="1785083" cy="2453256"/>
          </a:xfrm>
        </p:grpSpPr>
        <p:sp>
          <p:nvSpPr>
            <p:cNvPr id="8" name="TextBox 7"/>
            <p:cNvSpPr txBox="1"/>
            <p:nvPr/>
          </p:nvSpPr>
          <p:spPr>
            <a:xfrm>
              <a:off x="278608" y="2202302"/>
              <a:ext cx="17850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6.56+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million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Page Views Each Year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815" y="1134041"/>
              <a:ext cx="1000669" cy="100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Saratoga.com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 Audience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0646" y="1205857"/>
            <a:ext cx="6960329" cy="555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59%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female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58%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ages 25-54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46</a:t>
            </a:r>
            <a:r>
              <a:rPr lang="en-US" sz="1900" smtClean="0">
                <a:solidFill>
                  <a:srgbClr val="FFFFFF"/>
                </a:solidFill>
                <a:latin typeface="Montserrat Medium"/>
                <a:cs typeface="Montserrat Medium"/>
              </a:rPr>
              <a:t>% have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children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62% $50,000+ annual income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63%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College or higher education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Top 3 Metros: </a:t>
            </a: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Albany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-Schenectady-Troy, New York City, </a:t>
            </a: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Boston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MA-Manchester NH</a:t>
            </a:r>
          </a:p>
        </p:txBody>
      </p:sp>
      <p:pic>
        <p:nvPicPr>
          <p:cNvPr id="18" name="Picture 17" descr="mone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24" y="3983775"/>
            <a:ext cx="656997" cy="588118"/>
          </a:xfrm>
          <a:prstGeom prst="rect">
            <a:avLst/>
          </a:prstGeom>
        </p:spPr>
      </p:pic>
      <p:pic>
        <p:nvPicPr>
          <p:cNvPr id="19" name="Picture 18" descr="femal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83" y="1185470"/>
            <a:ext cx="398078" cy="6328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91" y="4891205"/>
            <a:ext cx="654463" cy="562429"/>
          </a:xfrm>
          <a:prstGeom prst="rect">
            <a:avLst/>
          </a:prstGeom>
        </p:spPr>
      </p:pic>
      <p:pic>
        <p:nvPicPr>
          <p:cNvPr id="21" name="Picture 20" descr="geograph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24" y="5772947"/>
            <a:ext cx="656997" cy="842815"/>
          </a:xfrm>
          <a:prstGeom prst="rect">
            <a:avLst/>
          </a:prstGeom>
        </p:spPr>
      </p:pic>
      <p:pic>
        <p:nvPicPr>
          <p:cNvPr id="22" name="Picture 21" descr="cak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60" y="2137624"/>
            <a:ext cx="650525" cy="551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59" y="3061295"/>
            <a:ext cx="555598" cy="5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Custom Micro-Sites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Listed on relevant category directory pages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Includes personalized business description, photo gallery, website &amp; social media links &amp; more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Allows event uploads that feed into our events calendar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Multiple Calls-to-Action for Lead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798" y="1347604"/>
            <a:ext cx="3720853" cy="4980983"/>
          </a:xfrm>
          <a:prstGeom prst="rect">
            <a:avLst/>
          </a:prstGeom>
          <a:ln>
            <a:solidFill>
              <a:srgbClr val="54101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316" y="4071334"/>
            <a:ext cx="2088629" cy="2645597"/>
          </a:xfrm>
          <a:prstGeom prst="rect">
            <a:avLst/>
          </a:prstGeom>
          <a:ln>
            <a:solidFill>
              <a:srgbClr val="54101B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4229592" y="4912254"/>
            <a:ext cx="2015092" cy="682258"/>
          </a:xfrm>
          <a:prstGeom prst="straightConnector1">
            <a:avLst/>
          </a:prstGeom>
          <a:ln>
            <a:solidFill>
              <a:srgbClr val="25364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03060" y="4156524"/>
            <a:ext cx="1579550" cy="524812"/>
          </a:xfrm>
          <a:prstGeom prst="straightConnector1">
            <a:avLst/>
          </a:prstGeom>
          <a:ln>
            <a:solidFill>
              <a:srgbClr val="25364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Display Advertising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2576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Promote your brand, your offer, or your event throughout the Saratoga Springs Area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Create top of mind awareness with a visually appealing ad and strong call to action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Maximize your impact by targeting your ad to relevant sections of the site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Get measurable results for optimal ROI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09" y="1347604"/>
            <a:ext cx="3566088" cy="4698247"/>
          </a:xfrm>
          <a:prstGeom prst="rect">
            <a:avLst/>
          </a:prstGeom>
          <a:ln>
            <a:solidFill>
              <a:srgbClr val="54101B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102126" y="2708037"/>
            <a:ext cx="1064047" cy="2613572"/>
          </a:xfrm>
          <a:prstGeom prst="rect">
            <a:avLst/>
          </a:prstGeom>
          <a:noFill/>
          <a:ln>
            <a:solidFill>
              <a:srgbClr val="AA2D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9" idx="2"/>
            <a:endCxn id="12" idx="0"/>
          </p:cNvCxnSpPr>
          <p:nvPr/>
        </p:nvCxnSpPr>
        <p:spPr>
          <a:xfrm>
            <a:off x="3634150" y="5321609"/>
            <a:ext cx="6517" cy="177306"/>
          </a:xfrm>
          <a:prstGeom prst="line">
            <a:avLst/>
          </a:prstGeom>
          <a:ln w="12700" cmpd="sng">
            <a:solidFill>
              <a:srgbClr val="AA2D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2000" y="5498915"/>
            <a:ext cx="677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AA2D28"/>
                </a:solidFill>
                <a:latin typeface="Montserrat Regular"/>
                <a:cs typeface="Montserrat Regular"/>
              </a:rPr>
              <a:t>Display Ads</a:t>
            </a:r>
            <a:endParaRPr lang="en-US" sz="600" dirty="0">
              <a:solidFill>
                <a:srgbClr val="AA2D28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9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Social Media Marketing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7604"/>
            <a:ext cx="3373571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Reach people who love Saratoga Springs on the platform they use most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Nearly 100,000 fans across multiple channels including Facebook &amp; Twitter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Great for promoting your newest products, specials, events and more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Boost your posts and reach a larger audience or target a specific demographic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77" y="1348259"/>
            <a:ext cx="4124302" cy="4777247"/>
          </a:xfrm>
          <a:prstGeom prst="rect">
            <a:avLst/>
          </a:prstGeom>
          <a:ln>
            <a:solidFill>
              <a:srgbClr val="54101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65" y="343869"/>
            <a:ext cx="682435" cy="6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76" y="161556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E-Mail Newsletters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1820" y="1270045"/>
            <a:ext cx="5000976" cy="186834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Advertise directly where your consumers are everyday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– their inbox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! It's </a:t>
            </a:r>
            <a:r>
              <a:rPr lang="en-US" sz="1400" dirty="0" err="1">
                <a:solidFill>
                  <a:srgbClr val="FFFFFF"/>
                </a:solidFill>
                <a:latin typeface="Montserrat Medium"/>
                <a:cs typeface="Montserrat Medium"/>
              </a:rPr>
              <a:t>millennials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 preferred format for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receiving promotional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content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.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Promote upcoming events, things to do, travel packages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dining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, specials and more to an active and engaged audience.</a:t>
            </a: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83" y="1270045"/>
            <a:ext cx="1858348" cy="5506850"/>
          </a:xfrm>
          <a:prstGeom prst="rect">
            <a:avLst/>
          </a:prstGeom>
          <a:ln>
            <a:solidFill>
              <a:srgbClr val="54101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96" y="231497"/>
            <a:ext cx="674580" cy="6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Giveaways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This popular section of </a:t>
            </a:r>
            <a:r>
              <a:rPr lang="en-US" sz="1400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Saratoga.com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is promoted on our homepage, newsletters, and social media channels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Increase Brand Recognition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Build lead generation for future e-mail marketing with opted-in subscribers*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Gain social media followers with a targeted giveaway section that encourages “likes”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FFFFFF"/>
                </a:solidFill>
                <a:latin typeface="Montserrat ExtraLight Italic"/>
                <a:cs typeface="Montserrat ExtraLight Italic"/>
              </a:rPr>
              <a:t>*Optional with some programs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60" y="1347604"/>
            <a:ext cx="3569639" cy="4235972"/>
          </a:xfrm>
          <a:prstGeom prst="rect">
            <a:avLst/>
          </a:prstGeom>
          <a:ln>
            <a:solidFill>
              <a:srgbClr val="25364E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796" y="234714"/>
            <a:ext cx="674580" cy="6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852"/>
            <a:ext cx="8229600" cy="177386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Want </a:t>
            </a:r>
            <a:r>
              <a:rPr lang="en-US" sz="2800" dirty="0">
                <a:solidFill>
                  <a:srgbClr val="FFFFFF"/>
                </a:solidFill>
                <a:latin typeface="Montserrat SemiBold"/>
                <a:cs typeface="Montserrat SemiBold"/>
              </a:rPr>
              <a:t>to reach a highly engaged audience looking for places to go and things to do?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82080"/>
            <a:ext cx="7582173" cy="307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Montserrat SemiBold"/>
                <a:cs typeface="Montserrat SemiBold"/>
              </a:rPr>
              <a:t>Contact us about a custom marketing solution for your business</a:t>
            </a:r>
            <a:r>
              <a:rPr lang="en-US" sz="30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Call or E-mail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Rick </a:t>
            </a:r>
            <a:r>
              <a:rPr lang="en-US" sz="3600" dirty="0" err="1" smtClean="0">
                <a:solidFill>
                  <a:srgbClr val="FFFFFF"/>
                </a:solidFill>
                <a:latin typeface="Montserrat SemiBold"/>
                <a:cs typeface="Montserrat SemiBold"/>
              </a:rPr>
              <a:t>Marchant</a:t>
            </a:r>
            <a:endParaRPr lang="en-US" sz="3600" dirty="0" smtClean="0">
              <a:solidFill>
                <a:srgbClr val="FFFFFF"/>
              </a:solidFill>
              <a:latin typeface="Montserrat SemiBold"/>
              <a:cs typeface="Montserrat SemiBold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Internet </a:t>
            </a: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Marketing Specialist - </a:t>
            </a:r>
            <a:r>
              <a:rPr lang="en-US" sz="1800" dirty="0" err="1">
                <a:solidFill>
                  <a:schemeClr val="bg1"/>
                </a:solidFill>
                <a:latin typeface="Myriad Pro Light" charset="0"/>
              </a:rPr>
              <a:t>Albany.com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Email: Rick@Albany.com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Mobile: (518) 932-8277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Office: (518) 743-9424 x228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Fax: (518) 743-0337</a:t>
            </a:r>
          </a:p>
        </p:txBody>
      </p:sp>
    </p:spTree>
    <p:extLst>
      <p:ext uri="{BB962C8B-B14F-4D97-AF65-F5344CB8AC3E}">
        <p14:creationId xmlns:p14="http://schemas.microsoft.com/office/powerpoint/2010/main" val="12542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309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Why Advertise On Saratoga.com?</vt:lpstr>
      <vt:lpstr>The Saratoga.com Audience</vt:lpstr>
      <vt:lpstr>Custom Micro-Sites</vt:lpstr>
      <vt:lpstr>Display Advertising</vt:lpstr>
      <vt:lpstr>Social Media Marketing</vt:lpstr>
      <vt:lpstr>E-Mail Newsletters</vt:lpstr>
      <vt:lpstr>Giveaways</vt:lpstr>
      <vt:lpstr>Want to reach a highly engaged audience looking for places to go and things to do? </vt:lpstr>
    </vt:vector>
  </TitlesOfParts>
  <Company>Mannix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Niro</dc:creator>
  <cp:lastModifiedBy>Sam Niro</cp:lastModifiedBy>
  <cp:revision>37</cp:revision>
  <dcterms:created xsi:type="dcterms:W3CDTF">2017-09-05T19:24:01Z</dcterms:created>
  <dcterms:modified xsi:type="dcterms:W3CDTF">2017-11-03T18:16:21Z</dcterms:modified>
</cp:coreProperties>
</file>